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64" r:id="rId3"/>
    <p:sldId id="337" r:id="rId4"/>
    <p:sldId id="341" r:id="rId5"/>
    <p:sldId id="342" r:id="rId6"/>
    <p:sldId id="338" r:id="rId7"/>
    <p:sldId id="339" r:id="rId8"/>
    <p:sldId id="340" r:id="rId9"/>
    <p:sldId id="336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22" r:id="rId18"/>
    <p:sldId id="323" r:id="rId19"/>
    <p:sldId id="324" r:id="rId20"/>
    <p:sldId id="325" r:id="rId21"/>
    <p:sldId id="345" r:id="rId22"/>
    <p:sldId id="346" r:id="rId23"/>
    <p:sldId id="348" r:id="rId24"/>
    <p:sldId id="356" r:id="rId25"/>
    <p:sldId id="357" r:id="rId26"/>
    <p:sldId id="358" r:id="rId27"/>
    <p:sldId id="347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9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173DB-5D2F-464C-861B-8D454762EB69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E5CB7-D93B-428A-AD41-D4C87EC60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12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DF304-4DAB-49A0-9D6C-2FFFDED9A0E7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927F7-C56B-45BB-AEFE-E9EFB7733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01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1132E-2329-4B18-8673-E0E83E6E2FC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4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1132E-2329-4B18-8673-E0E83E6E2FC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93127F7-C3A0-4B0B-B17A-B533207A8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45E31FC-D1E0-4883-AC1A-94CDC3FA66A8}" type="datetimeFigureOut">
              <a:rPr lang="ru-RU" smtClean="0"/>
              <a:pPr/>
              <a:t>23.07.2015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emf"/><Relationship Id="rId3" Type="http://schemas.openxmlformats.org/officeDocument/2006/relationships/image" Target="../media/image28.jpeg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jpeg"/><Relationship Id="rId10" Type="http://schemas.openxmlformats.org/officeDocument/2006/relationships/image" Target="../media/image35.emf"/><Relationship Id="rId4" Type="http://schemas.openxmlformats.org/officeDocument/2006/relationships/image" Target="../media/image29.jpeg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jpeg"/><Relationship Id="rId5" Type="http://schemas.openxmlformats.org/officeDocument/2006/relationships/image" Target="../media/image78.gif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60648"/>
            <a:ext cx="7696200" cy="77383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13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 </a:t>
            </a:r>
            <a:r>
              <a:rPr lang="ru-RU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Автономная некоммерческая организация </a:t>
            </a:r>
            <a:br>
              <a:rPr lang="ru-RU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</a:br>
            <a:r>
              <a:rPr lang="ru-RU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«Научно-методический центр образования, воспитания и социальной </a:t>
            </a:r>
            <a:br>
              <a:rPr lang="ru-RU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</a:br>
            <a:r>
              <a:rPr lang="ru-RU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защиты детей и молодежи «СУВАГ»</a:t>
            </a:r>
            <a:br>
              <a:rPr lang="ru-RU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</a:br>
            <a:endParaRPr lang="ru-RU" sz="13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2564904"/>
            <a:ext cx="8382000" cy="2743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69875" algn="ctr">
              <a:spcBef>
                <a:spcPct val="0"/>
              </a:spcBef>
            </a:pPr>
            <a:r>
              <a:rPr lang="ru-RU" sz="3200" b="1" dirty="0" smtClean="0">
                <a:ln w="50800"/>
                <a:solidFill>
                  <a:srgbClr val="002060"/>
                </a:solidFill>
              </a:rPr>
              <a:t>Инновационные </a:t>
            </a:r>
            <a:r>
              <a:rPr lang="ru-RU" sz="3200" b="1" dirty="0">
                <a:ln w="50800"/>
                <a:solidFill>
                  <a:srgbClr val="002060"/>
                </a:solidFill>
              </a:rPr>
              <a:t>технологии для создания доступной среды в образовательных </a:t>
            </a:r>
            <a:r>
              <a:rPr lang="ru-RU" sz="3200" b="1" dirty="0" smtClean="0">
                <a:ln w="50800"/>
                <a:solidFill>
                  <a:srgbClr val="002060"/>
                </a:solidFill>
              </a:rPr>
              <a:t>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36292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ТАКТИЛЬНЫЕ </a:t>
            </a:r>
            <a:r>
              <a:rPr lang="ru-RU" sz="2400" b="1" dirty="0">
                <a:solidFill>
                  <a:srgbClr val="7030A0"/>
                </a:solidFill>
              </a:rPr>
              <a:t>И  ЗНАКОВЫЕ СРЕДСТВА ИНФОРМАЦИИ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Accessible Building Design-page-0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524328" cy="5222924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2455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737" y="260648"/>
            <a:ext cx="72390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ТАКТИЛЬНЫЕ И  ЗНАКОВЫЕ СРЕДСТВА </a:t>
            </a:r>
            <a:r>
              <a:rPr lang="ru-RU" sz="3200" b="1" dirty="0" smtClean="0">
                <a:solidFill>
                  <a:srgbClr val="7030A0"/>
                </a:solidFill>
              </a:rPr>
              <a:t>ИНФОРМАЦИИ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11560" y="1703089"/>
            <a:ext cx="3733800" cy="5334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Пиктограммы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57200" y="2438400"/>
            <a:ext cx="3931920" cy="395128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23491" y="1484784"/>
            <a:ext cx="3735267" cy="5334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Предупреждающие знаки (наклейки</a:t>
            </a:r>
            <a:r>
              <a:rPr lang="ru-RU" b="1" dirty="0" smtClean="0">
                <a:solidFill>
                  <a:srgbClr val="7030A0"/>
                </a:solidFill>
              </a:rPr>
              <a:t>)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35836347"/>
              </p:ext>
            </p:extLst>
          </p:nvPr>
        </p:nvGraphicFramePr>
        <p:xfrm>
          <a:off x="314884" y="2828960"/>
          <a:ext cx="3933152" cy="30963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03777"/>
                <a:gridCol w="1829375"/>
              </a:tblGrid>
              <a:tr h="9494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effectLst/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</a:tr>
              <a:tr h="63476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Доступность для инвалидов всех категорий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Доступность для инвалидов в креслах-колясках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</a:tr>
              <a:tr h="109968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800" b="1" dirty="0">
                        <a:effectLst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800" b="1" dirty="0">
                        <a:effectLst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</a:tr>
              <a:tr h="41248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 Доступность для инвалидов по слуху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 Доступность для инвалидов по зрению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73" marR="62273" marT="0" marB="0"/>
                </a:tc>
              </a:tr>
            </a:tbl>
          </a:graphicData>
        </a:graphic>
      </p:graphicFrame>
      <p:pic>
        <p:nvPicPr>
          <p:cNvPr id="26628" name="Рисунок 28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37" y="2708920"/>
            <a:ext cx="9334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Рисунок 42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60" y="2666057"/>
            <a:ext cx="10191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Рисунок 10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4462809"/>
            <a:ext cx="9620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Рисунок 9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19" y="4653136"/>
            <a:ext cx="8477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770639"/>
              </p:ext>
            </p:extLst>
          </p:nvPr>
        </p:nvGraphicFramePr>
        <p:xfrm>
          <a:off x="4716018" y="2348881"/>
          <a:ext cx="4427985" cy="463651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67574"/>
                <a:gridCol w="1363594"/>
                <a:gridCol w="1165583"/>
                <a:gridCol w="931234"/>
              </a:tblGrid>
              <a:tr h="920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25205">
                <a:tc>
                  <a:txBody>
                    <a:bodyPr/>
                    <a:lstStyle/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Предупреждающий знак «ЛЕСТНИЦА ВНИЗ»</a:t>
                      </a:r>
                      <a:endParaRPr lang="ru-RU" sz="1100" b="1" dirty="0">
                        <a:effectLst/>
                      </a:endParaRP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</a:endParaRPr>
                    </a:p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Предупреждающий знак «ОСТОРОЖНО!  ВЫСТУП БОРТОВОГО КАМНЯ!»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>
                          <a:effectLst/>
                        </a:rPr>
                        <a:t>Предупреждающий знак «ОСТОРОЖНО! ПРЕПЯТСТВИЕ!» 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>
                          <a:effectLst/>
                        </a:rPr>
                        <a:t>Предупреждающий знак «ОСТОРОЖНО! ОГРАНИЧЕННАЯ ШИРИНА ПРОХОДА!» 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0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83172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Предупреждающий знак «КРУТОЙ БОКОВОЙ НАКЛОН</a:t>
                      </a:r>
                      <a:r>
                        <a:rPr lang="ru-RU" sz="1000" b="1" dirty="0" smtClean="0">
                          <a:effectLst/>
                        </a:rPr>
                        <a:t>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>
                          <a:effectLst/>
                        </a:rPr>
                        <a:t>Предупреждающий знак «КРУТОЙ ПОДЪЕМ»</a:t>
                      </a:r>
                      <a:endParaRPr lang="ru-RU" sz="1100" b="1">
                        <a:effectLst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Предупреждающий знак «КРУТОЙ СПУСК»</a:t>
                      </a:r>
                      <a:endParaRPr lang="ru-RU" sz="1100" b="1" dirty="0">
                        <a:effectLst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Предупреждающий знак «НЕРОВНАЯ ДОРОГА»</a:t>
                      </a:r>
                      <a:endParaRPr lang="ru-RU" sz="1100" b="1" dirty="0">
                        <a:effectLst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6636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28" y="2274588"/>
            <a:ext cx="10287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Рисунок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82227"/>
            <a:ext cx="10287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Рисунок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155" y="2236489"/>
            <a:ext cx="10287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Рисунок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2310802"/>
            <a:ext cx="10287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Рисунок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28" y="4581698"/>
            <a:ext cx="10287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Рисунок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72036"/>
            <a:ext cx="10287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Рисунок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69" y="4660924"/>
            <a:ext cx="10287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Рисунок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679974"/>
            <a:ext cx="10287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0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961864"/>
              </p:ext>
            </p:extLst>
          </p:nvPr>
        </p:nvGraphicFramePr>
        <p:xfrm>
          <a:off x="457200" y="620688"/>
          <a:ext cx="8686800" cy="3767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1700"/>
                <a:gridCol w="2171700"/>
                <a:gridCol w="2347205"/>
                <a:gridCol w="1996195"/>
              </a:tblGrid>
              <a:tr h="2016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Тактильные таблички</a:t>
                      </a:r>
                    </a:p>
                    <a:p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Стандартные таблички шрифтом брайля и плоскопечатным текстом  (пластик 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Стандартные таблички с рельефной рамкой </a:t>
                      </a:r>
                    </a:p>
                    <a:p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Поручни с шрифтом Брайля</a:t>
                      </a:r>
                    </a:p>
                    <a:p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1751580"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257600" y="1628800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26290" r="59353" b="4027"/>
          <a:stretch/>
        </p:blipFill>
        <p:spPr bwMode="auto">
          <a:xfrm>
            <a:off x="395536" y="1949018"/>
            <a:ext cx="1872208" cy="2130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2" t="52008" b="5383"/>
          <a:stretch>
            <a:fillRect/>
          </a:stretch>
        </p:blipFill>
        <p:spPr bwMode="auto">
          <a:xfrm>
            <a:off x="7308304" y="2564904"/>
            <a:ext cx="1685290" cy="1515110"/>
          </a:xfrm>
          <a:prstGeom prst="rect">
            <a:avLst/>
          </a:prstGeom>
          <a:noFill/>
        </p:spPr>
      </p:pic>
      <p:pic>
        <p:nvPicPr>
          <p:cNvPr id="19" name="Рисунок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1800" y="2994497"/>
            <a:ext cx="2199620" cy="3175674"/>
          </a:xfrm>
          <a:prstGeom prst="rect">
            <a:avLst/>
          </a:prstGeom>
        </p:spPr>
      </p:pic>
      <p:pic>
        <p:nvPicPr>
          <p:cNvPr id="20" name="Рисунок 19" descr="http://www.rostart.ru/wp-content/gallery/takt1/takt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r="7736"/>
          <a:stretch/>
        </p:blipFill>
        <p:spPr bwMode="auto">
          <a:xfrm>
            <a:off x="5443538" y="2238514"/>
            <a:ext cx="1443037" cy="212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53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571184" cy="126876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ТАКТИЛЬНЫЕ НАПОЛЬНЫЕ ПОКРЫТИЯ-УКАЗАТЕЛИ </a:t>
            </a:r>
            <a:r>
              <a:rPr lang="ru-RU" sz="2800" b="1" dirty="0" smtClean="0">
                <a:solidFill>
                  <a:srgbClr val="7030A0"/>
                </a:solidFill>
              </a:rPr>
              <a:t>.ТЕХНОЛОГИЯ </a:t>
            </a:r>
            <a:r>
              <a:rPr lang="ru-RU" sz="2800" b="1" dirty="0" err="1" smtClean="0">
                <a:solidFill>
                  <a:srgbClr val="7030A0"/>
                </a:solidFill>
              </a:rPr>
              <a:t>SESAMONET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1556792"/>
            <a:ext cx="2139696" cy="4243615"/>
          </a:xfrm>
        </p:spPr>
        <p:txBody>
          <a:bodyPr>
            <a:normAutofit/>
          </a:bodyPr>
          <a:lstStyle/>
          <a:p>
            <a:r>
              <a:rPr lang="ru-RU" b="1" dirty="0"/>
              <a:t>Наш центр предлагает современные  комплексные решения для оснащения учреждений с использование сверхсовременной технологии </a:t>
            </a:r>
            <a:r>
              <a:rPr lang="ru-RU" b="1" dirty="0" err="1"/>
              <a:t>SESAMONET</a:t>
            </a:r>
            <a:r>
              <a:rPr lang="ru-RU" b="1" dirty="0"/>
              <a:t>. </a:t>
            </a:r>
            <a:endParaRPr lang="ru-RU" dirty="0"/>
          </a:p>
          <a:p>
            <a:r>
              <a:rPr lang="ru-RU" b="1" dirty="0" err="1"/>
              <a:t>SESAMONET</a:t>
            </a:r>
            <a:r>
              <a:rPr lang="ru-RU" b="1" dirty="0"/>
              <a:t> это прорыв в области обеспечения безопасности и эффективной жизнедеятельности при нахождении в образовательных учреждениях, на улице, дома, транспорте. 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8"/>
          <a:stretch/>
        </p:blipFill>
        <p:spPr bwMode="auto">
          <a:xfrm>
            <a:off x="3817107" y="1700808"/>
            <a:ext cx="5400600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335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3931920" cy="63976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отдельные продольные рифы с закруглёнными краями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788024" y="764704"/>
            <a:ext cx="3931920" cy="63976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плитка с конусообразными рифами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Объект 9"/>
          <p:cNvPicPr>
            <a:picLocks noGrp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2"/>
          <a:stretch/>
        </p:blipFill>
        <p:spPr bwMode="auto">
          <a:xfrm>
            <a:off x="467544" y="1484784"/>
            <a:ext cx="2662307" cy="3600400"/>
          </a:xfrm>
          <a:prstGeom prst="rect">
            <a:avLst/>
          </a:prstGeom>
          <a:noFill/>
          <a:ln w="9525" cap="flat" cmpd="sng" algn="ctr">
            <a:solidFill>
              <a:srgbClr val="5A5A5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Объект 10"/>
          <p:cNvPicPr>
            <a:picLocks noGrp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579"/>
          <a:stretch/>
        </p:blipFill>
        <p:spPr bwMode="auto">
          <a:xfrm>
            <a:off x="5724128" y="1556792"/>
            <a:ext cx="2808312" cy="3528392"/>
          </a:xfrm>
          <a:prstGeom prst="rect">
            <a:avLst/>
          </a:prstGeom>
          <a:noFill/>
          <a:ln w="9525" cap="flat" cmpd="sng" algn="ctr">
            <a:solidFill>
              <a:srgbClr val="5A5A5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3269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19246" y="764704"/>
            <a:ext cx="3931920" cy="63976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x-none" sz="2600" b="1">
                <a:solidFill>
                  <a:srgbClr val="7030A0"/>
                </a:solidFill>
              </a:rPr>
              <a:t>плитка с закругленными и конусообразными рифами; Плитка должна задавать направление поворота.</a:t>
            </a:r>
            <a:endParaRPr lang="ru-RU" sz="26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888958" y="764704"/>
            <a:ext cx="3931920" cy="639762"/>
          </a:xfrm>
        </p:spPr>
        <p:txBody>
          <a:bodyPr>
            <a:normAutofit/>
          </a:bodyPr>
          <a:lstStyle/>
          <a:p>
            <a:pPr lvl="0"/>
            <a:r>
              <a:rPr lang="ru-RU" sz="1900" b="1" dirty="0">
                <a:solidFill>
                  <a:srgbClr val="7030A0"/>
                </a:solidFill>
              </a:rPr>
              <a:t>противоскользящее покрытие.</a:t>
            </a:r>
            <a:endParaRPr lang="ru-RU" sz="19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0" name="Рисунок 9" descr="http://www.intereco.ru/assets/images/articles/protivoskolzyashhie_pokrytiya_na_stupen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9186">
            <a:off x="6744197" y="2663158"/>
            <a:ext cx="2038138" cy="166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prozorist.com.ua/uploaded/Anti_Slip_Tape/anti-slip-tape-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3636"/>
            <a:ext cx="2131032" cy="215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SVOLTA 9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077443" cy="316835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43" y="4725144"/>
            <a:ext cx="4032448" cy="1916832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809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710" y="24071"/>
            <a:ext cx="72390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МУЛЬТИМЕДИЙНЫЕ И ТАКТИЛЬНО-ГРАФИЧЕСКИЕ ПЛАНЫ-СХЕМЫ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8413" y="1412776"/>
            <a:ext cx="3931920" cy="63976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Карты и планы с рельефно-графическими изображениями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62103" y="1340768"/>
            <a:ext cx="3931920" cy="63976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Мультимедийный план-схема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" name="Рисунок 8" descr="\\Ns4300n_637174\обмен\Обмен\Коновалова_Екатерина\2014\Altix\Big Tactile Plan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869690" cy="25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\\Ns4300n_637174\обмен\Обмен\Коновалова_Екатерина\2014\Altix\Tacticle Plans of Buldings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56762"/>
            <a:ext cx="3157855" cy="209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56762"/>
            <a:ext cx="1851526" cy="211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31048"/>
            <a:ext cx="2969895" cy="3157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137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100" b="1" dirty="0"/>
              <a:t>Электрифицированное кресло-</a:t>
            </a:r>
            <a:r>
              <a:rPr lang="ru-RU" sz="1100" b="1" dirty="0" err="1"/>
              <a:t>ступенькоход</a:t>
            </a:r>
            <a:r>
              <a:rPr lang="ru-RU" sz="1100" b="1" dirty="0"/>
              <a:t> для беспрепятственного перемещения лиц с нарушениями опорно-двигательного аппарата вдоль лестничного марша </a:t>
            </a:r>
            <a:r>
              <a:rPr sz="1100" b="1" dirty="0" err="1"/>
              <a:t>Scoiattolo</a:t>
            </a:r>
            <a:r>
              <a:rPr sz="1100" b="1" dirty="0"/>
              <a:t>  </a:t>
            </a:r>
            <a:endParaRPr lang="ru-RU" sz="1100" b="1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294967295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100" b="1" dirty="0" smtClean="0"/>
              <a:t>Автономное подъемное устройство для беспрепятственного перемещения лиц с нарушениями опорно-двигательного аппарата вдоль лестничного марша </a:t>
            </a:r>
            <a:r>
              <a:rPr lang="ru-RU" sz="1100" b="1" dirty="0" err="1" smtClean="0"/>
              <a:t>Jolly</a:t>
            </a:r>
            <a:endParaRPr sz="1100" b="1" dirty="0" smtClean="0"/>
          </a:p>
        </p:txBody>
      </p:sp>
      <p:pic>
        <p:nvPicPr>
          <p:cNvPr id="1026" name="Picture 2" descr="E:\fotografie accessibita' per gli invalidi\scoiattolo_200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643182"/>
            <a:ext cx="3595368" cy="35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fotografie accessibita' per gli invalidi\jolly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714620"/>
            <a:ext cx="3528392" cy="36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496" y="419493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опорно-двигательного аппарата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5602" name="Picture 2" descr="https://encrypted-tbn0.gstatic.com/images?q=tbn:ANd9GcR2fQYTuw9tP-RWXqhB63FqrXzNRIQi1kfzC-pv-GEa34JFk9ZcIDwyMhw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0"/>
            <a:ext cx="990997" cy="9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8229600" cy="5429288"/>
          </a:xfrm>
        </p:spPr>
        <p:txBody>
          <a:bodyPr>
            <a:noAutofit/>
          </a:bodyPr>
          <a:lstStyle/>
          <a:p>
            <a:pPr marL="273050" indent="-6350" algn="just">
              <a:buNone/>
            </a:pPr>
            <a:r>
              <a:rPr lang="ru-RU" sz="1100" b="1" dirty="0">
                <a:latin typeface="Cambria" pitchFamily="18" charset="0"/>
              </a:rPr>
              <a:t>Электрифицированное кресло-</a:t>
            </a:r>
            <a:r>
              <a:rPr lang="ru-RU" sz="1100" b="1" dirty="0" err="1">
                <a:latin typeface="Cambria" pitchFamily="18" charset="0"/>
              </a:rPr>
              <a:t>ступенькоход</a:t>
            </a:r>
            <a:r>
              <a:rPr lang="ru-RU" sz="1100" b="1" dirty="0">
                <a:latin typeface="Cambria" pitchFamily="18" charset="0"/>
              </a:rPr>
              <a:t> для беспрепятственного перемещения лиц с нарушениями опорно-двигательного аппарата вдоль лестничного марша </a:t>
            </a:r>
            <a:r>
              <a:rPr lang="ru-RU" sz="1100" b="1" dirty="0" err="1">
                <a:latin typeface="Cambria" pitchFamily="18" charset="0"/>
              </a:rPr>
              <a:t>Scoiattolo</a:t>
            </a:r>
            <a:r>
              <a:rPr lang="ru-RU" sz="1100" b="1" dirty="0">
                <a:latin typeface="Cambria" pitchFamily="18" charset="0"/>
              </a:rPr>
              <a:t> </a:t>
            </a:r>
            <a:r>
              <a:rPr lang="ru-RU" sz="1100" dirty="0" smtClean="0">
                <a:latin typeface="Cambria" pitchFamily="18" charset="0"/>
              </a:rPr>
              <a:t>позволяет </a:t>
            </a:r>
            <a:r>
              <a:rPr lang="ru-RU" sz="1100" dirty="0">
                <a:latin typeface="Cambria" pitchFamily="18" charset="0"/>
              </a:rPr>
              <a:t>осуществлять подъем и спуск пользователя в присутствии сопровождаемого лица. Удобное и легкое пользование для пользователя и сопровождающего</a:t>
            </a:r>
            <a:r>
              <a:rPr lang="ru-RU" sz="1100" dirty="0" smtClean="0">
                <a:latin typeface="Cambria" pitchFamily="18" charset="0"/>
              </a:rPr>
              <a:t>.</a:t>
            </a:r>
            <a:r>
              <a:rPr lang="en-US" sz="1100" dirty="0" smtClean="0">
                <a:latin typeface="Cambria" pitchFamily="18" charset="0"/>
              </a:rPr>
              <a:t> </a:t>
            </a:r>
            <a:r>
              <a:rPr lang="ru-RU" sz="1100" dirty="0">
                <a:latin typeface="Cambria" pitchFamily="18" charset="0"/>
              </a:rPr>
              <a:t>Благодаря треугольной системы движения (3 колеса), подъемник позволяет осуществлять подъем и спуск с лестниц любой формы и любого покрытия</a:t>
            </a:r>
            <a:r>
              <a:rPr lang="ru-RU" sz="1100" dirty="0" smtClean="0">
                <a:latin typeface="Cambria" pitchFamily="18" charset="0"/>
              </a:rPr>
              <a:t>.</a:t>
            </a:r>
            <a:endParaRPr lang="en-US" sz="1100" dirty="0" smtClean="0">
              <a:latin typeface="Cambria" pitchFamily="18" charset="0"/>
            </a:endParaRPr>
          </a:p>
          <a:p>
            <a:pPr marL="273050" lvl="0" indent="-6350" algn="just">
              <a:buNone/>
            </a:pPr>
            <a:r>
              <a:rPr lang="ru-RU" sz="1100" dirty="0">
                <a:latin typeface="Cambria" pitchFamily="18" charset="0"/>
              </a:rPr>
              <a:t>Максимальная покатость прямых </a:t>
            </a:r>
            <a:r>
              <a:rPr lang="ru-RU" sz="1100" dirty="0" smtClean="0">
                <a:latin typeface="Cambria" pitchFamily="18" charset="0"/>
              </a:rPr>
              <a:t>лестниц</a:t>
            </a:r>
            <a:r>
              <a:rPr lang="en-US" sz="1100" dirty="0">
                <a:latin typeface="Cambria" pitchFamily="18" charset="0"/>
              </a:rPr>
              <a:t>: 40° (84</a:t>
            </a:r>
            <a:r>
              <a:rPr lang="en-US" sz="1100" dirty="0" smtClean="0">
                <a:latin typeface="Cambria" pitchFamily="18" charset="0"/>
              </a:rPr>
              <a:t>%)</a:t>
            </a:r>
          </a:p>
          <a:p>
            <a:pPr marL="273050" lvl="0" indent="-6350" algn="just">
              <a:buNone/>
            </a:pPr>
            <a:r>
              <a:rPr lang="ru-RU" sz="1100" dirty="0">
                <a:latin typeface="Cambria" pitchFamily="18" charset="0"/>
              </a:rPr>
              <a:t>Максимальная высота </a:t>
            </a:r>
            <a:r>
              <a:rPr lang="ru-RU" sz="1100" dirty="0" smtClean="0">
                <a:latin typeface="Cambria" pitchFamily="18" charset="0"/>
              </a:rPr>
              <a:t>ступени</a:t>
            </a:r>
            <a:r>
              <a:rPr lang="en-US" sz="1100" dirty="0" smtClean="0">
                <a:latin typeface="Cambria" pitchFamily="18" charset="0"/>
              </a:rPr>
              <a:t>: </a:t>
            </a:r>
            <a:r>
              <a:rPr lang="ru-RU" sz="1100" dirty="0">
                <a:latin typeface="Cambria" pitchFamily="18" charset="0"/>
              </a:rPr>
              <a:t>20 см (по требованию 24 см</a:t>
            </a:r>
            <a:r>
              <a:rPr lang="ru-RU" sz="1100" dirty="0" smtClean="0">
                <a:latin typeface="Cambria" pitchFamily="18" charset="0"/>
              </a:rPr>
              <a:t>)</a:t>
            </a:r>
            <a:endParaRPr lang="en-US" sz="1100" dirty="0" smtClean="0">
              <a:latin typeface="Cambria" pitchFamily="18" charset="0"/>
            </a:endParaRPr>
          </a:p>
          <a:p>
            <a:pPr marL="273050" lvl="0" indent="-6350" algn="just">
              <a:buNone/>
            </a:pPr>
            <a:r>
              <a:rPr lang="en-US" sz="1100" dirty="0">
                <a:latin typeface="Cambria" pitchFamily="18" charset="0"/>
              </a:rPr>
              <a:t>A</a:t>
            </a:r>
            <a:r>
              <a:rPr lang="ru-RU" sz="1100" dirty="0" err="1" smtClean="0">
                <a:latin typeface="Cambria" pitchFamily="18" charset="0"/>
              </a:rPr>
              <a:t>втономность</a:t>
            </a:r>
            <a:r>
              <a:rPr lang="en-US" sz="1100" dirty="0" smtClean="0">
                <a:latin typeface="Cambria" pitchFamily="18" charset="0"/>
              </a:rPr>
              <a:t>: 70</a:t>
            </a:r>
            <a:r>
              <a:rPr lang="ru-RU" sz="1100" dirty="0" smtClean="0">
                <a:latin typeface="Cambria" pitchFamily="18" charset="0"/>
              </a:rPr>
              <a:t> </a:t>
            </a:r>
            <a:r>
              <a:rPr lang="ru-RU" sz="1100" dirty="0">
                <a:latin typeface="Cambria" pitchFamily="18" charset="0"/>
              </a:rPr>
              <a:t>этажей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786322"/>
            <a:ext cx="3654027" cy="150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E:\fotografie accessibita' per gli invalidi\scoiattolo_2000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928934"/>
            <a:ext cx="1785950" cy="17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034" y="214290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Электрифицированное кресло-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ступенькоход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беспрепятственного перемещения лиц с нарушениями опорно-двигательного аппарата вдоль лестничного марша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Scoiattolo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(Италия) 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9" y="2928933"/>
            <a:ext cx="1714512" cy="178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643446"/>
            <a:ext cx="167853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643446"/>
            <a:ext cx="1716054" cy="167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500306"/>
            <a:ext cx="30099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s://encrypted-tbn0.gstatic.com/images?q=tbn:ANd9GcR2fQYTuw9tP-RWXqhB63FqrXzNRIQi1kfzC-pv-GEa34JFk9ZcIDwyMhw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03" y="16104"/>
            <a:ext cx="990997" cy="9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142984"/>
            <a:ext cx="8358246" cy="2214578"/>
          </a:xfrm>
        </p:spPr>
        <p:txBody>
          <a:bodyPr>
            <a:noAutofit/>
          </a:bodyPr>
          <a:lstStyle/>
          <a:p>
            <a:pPr lvl="0" indent="-6350" algn="just">
              <a:buNone/>
            </a:pPr>
            <a:r>
              <a:rPr lang="ru-RU" sz="1050" dirty="0" smtClean="0"/>
              <a:t>Автономное подъемное устройство предназначено для оказания помощи лицам с нарушениями опорно-двигательного аппарат для подъема и спуска на лестничных маршах в зданиях, не оборудованных приспособлениями для преодоления препятствий. Автономное подъемное устройство позволяет осуществлять подъем и спуск пользователя в присутствии сопровождаемого лица. Автономное подъемное устройство приводится в движение электроприводом, работающим на аккумуляторных батареях, и управляется контроллером плавного запуска и остановки. </a:t>
            </a:r>
          </a:p>
          <a:p>
            <a:pPr lvl="0" indent="-6350" algn="just">
              <a:buNone/>
            </a:pPr>
            <a:r>
              <a:rPr lang="ru-RU" sz="1050" dirty="0" smtClean="0"/>
              <a:t>Автономное подъемное устройство предназначено для оказания помощи лицам с нарушениями опорно-двигательного аппарат для подъема и спуска на лестничных маршах в зданиях, не оборудованных приспособлениями для преодоления препятствий. </a:t>
            </a:r>
          </a:p>
          <a:p>
            <a:pPr lvl="0" indent="-6350" algn="just">
              <a:buNone/>
            </a:pPr>
            <a:r>
              <a:rPr lang="ru-RU" sz="1050" dirty="0" smtClean="0"/>
              <a:t>Автономное подъемное устройство позволяет осуществлять подъем и спуск пользователя в присутствии сопровождаемого лица. </a:t>
            </a:r>
          </a:p>
          <a:p>
            <a:pPr lvl="0" indent="-6350" algn="just">
              <a:buNone/>
            </a:pPr>
            <a:r>
              <a:rPr lang="ru-RU" sz="1050" dirty="0" smtClean="0"/>
              <a:t>Автономное подъемное устройство приводится в движение электроприводом, работающим на аккумуляторных батареях, и управляется контроллером плавного запуска и остановки.</a:t>
            </a:r>
          </a:p>
          <a:p>
            <a:pPr lvl="0" indent="-6350" algn="just">
              <a:buNone/>
            </a:pPr>
            <a:endParaRPr lang="en-US" sz="1050" dirty="0" smtClean="0">
              <a:latin typeface="Cambria" pitchFamily="18" charset="0"/>
            </a:endParaRPr>
          </a:p>
        </p:txBody>
      </p:sp>
      <p:pic>
        <p:nvPicPr>
          <p:cNvPr id="3074" name="Picture 2" descr="E:\fotografie accessibita' per gli invalidi\jolly_junio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214686"/>
            <a:ext cx="2360148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910" y="214290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Автономное подъемное устройство для беспрепятственного перемещения лиц с нарушениями опорно-двигательного аппарата вдоль лестничного марша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Jolly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(Италия)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071942"/>
            <a:ext cx="23812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000372"/>
            <a:ext cx="1610217" cy="158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3000372"/>
            <a:ext cx="1609727" cy="158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429132"/>
            <a:ext cx="1667631" cy="163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4500570"/>
            <a:ext cx="1603937" cy="157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s://encrypted-tbn0.gstatic.com/images?q=tbn:ANd9GcR2fQYTuw9tP-RWXqhB63FqrXzNRIQi1kfzC-pv-GEa34JFk9ZcIDwyMhw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02" y="103487"/>
            <a:ext cx="990997" cy="9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8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434416" cy="122553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Материально-техническое оснащение организации образовательного процесса  для  удовлетворения особых образовательных потребностей детей с ограниченными возможностями здоровья и детей-инвалидов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828800"/>
            <a:ext cx="8358246" cy="424340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u="sng" dirty="0" smtClean="0"/>
              <a:t>Детям должны быть созданы  следующие условия</a:t>
            </a:r>
            <a:r>
              <a:rPr lang="ru-RU" sz="1600" dirty="0" smtClean="0"/>
              <a:t>:</a:t>
            </a:r>
          </a:p>
          <a:p>
            <a:pPr algn="just">
              <a:buNone/>
            </a:pPr>
            <a:endParaRPr lang="ru-RU" sz="1600" dirty="0" smtClean="0"/>
          </a:p>
          <a:p>
            <a:pPr indent="-3175" algn="just">
              <a:buNone/>
            </a:pPr>
            <a:r>
              <a:rPr lang="ru-RU" sz="1600" dirty="0" smtClean="0"/>
              <a:t>- для физического доступа (пандусы, лифты, поручни, специально оборудованные места общего пользования и пр.);</a:t>
            </a:r>
          </a:p>
          <a:p>
            <a:pPr indent="-3175" algn="just">
              <a:buNone/>
            </a:pPr>
            <a:endParaRPr lang="ru-RU" sz="1600" dirty="0" smtClean="0"/>
          </a:p>
          <a:p>
            <a:pPr indent="-3175" algn="just">
              <a:buNone/>
            </a:pPr>
            <a:r>
              <a:rPr lang="ru-RU" sz="1600" dirty="0" smtClean="0"/>
              <a:t>- для организации процесса обучения (рабочее место в классе, устройства для чтения и письма, современное оборудование для звукоусиления, аудиовизуальные  и тактильные средства обучения  для организации коррекционно-реабилитационного процесса в классе образовательного учреждения, реализующего совместное обучение детей с ограниченными возможностями здоровья и </a:t>
            </a:r>
            <a:r>
              <a:rPr lang="ru-RU" sz="1600" dirty="0" err="1" smtClean="0"/>
              <a:t>детей-инвалидови</a:t>
            </a:r>
            <a:r>
              <a:rPr lang="ru-RU" sz="1600" dirty="0" smtClean="0"/>
              <a:t> лиц, не имеющих нарушений развития, лингводидактические средства обучения, специальные наглядно-дидактические пособия и комплекты).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3152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28620"/>
          </a:xfrm>
        </p:spPr>
        <p:txBody>
          <a:bodyPr>
            <a:noAutofit/>
          </a:bodyPr>
          <a:lstStyle/>
          <a:p>
            <a:pPr algn="ctr"/>
            <a:r>
              <a:rPr sz="1800" b="1" dirty="0" err="1" smtClean="0">
                <a:solidFill>
                  <a:srgbClr val="C00000"/>
                </a:solidFill>
              </a:rPr>
              <a:t>Мобильны</a:t>
            </a:r>
            <a:r>
              <a:rPr lang="ru-RU" sz="1800" b="1" dirty="0" smtClean="0">
                <a:solidFill>
                  <a:srgbClr val="C00000"/>
                </a:solidFill>
              </a:rPr>
              <a:t>е</a:t>
            </a:r>
            <a:r>
              <a:rPr sz="1800" b="1" dirty="0" smtClean="0">
                <a:solidFill>
                  <a:srgbClr val="C00000"/>
                </a:solidFill>
              </a:rPr>
              <a:t> </a:t>
            </a:r>
            <a:r>
              <a:rPr sz="1800" b="1" dirty="0" err="1" smtClean="0">
                <a:solidFill>
                  <a:srgbClr val="C00000"/>
                </a:solidFill>
              </a:rPr>
              <a:t>пандус</a:t>
            </a:r>
            <a:r>
              <a:rPr lang="ru-RU" sz="1800" b="1" dirty="0" smtClean="0">
                <a:solidFill>
                  <a:srgbClr val="C00000"/>
                </a:solidFill>
              </a:rPr>
              <a:t>ы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764704"/>
            <a:ext cx="8329642" cy="114129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sz="1100" dirty="0" err="1" smtClean="0"/>
              <a:t>Мобильный</a:t>
            </a:r>
            <a:r>
              <a:rPr sz="1100" dirty="0" smtClean="0"/>
              <a:t> </a:t>
            </a:r>
            <a:r>
              <a:rPr sz="1100" dirty="0" err="1" smtClean="0"/>
              <a:t>пандус-платформа</a:t>
            </a:r>
            <a:r>
              <a:rPr sz="1100" dirty="0" smtClean="0"/>
              <a:t> </a:t>
            </a:r>
            <a:r>
              <a:rPr sz="1100" dirty="0" err="1" smtClean="0"/>
              <a:t>предназначен</a:t>
            </a:r>
            <a:r>
              <a:rPr sz="1100" dirty="0" smtClean="0"/>
              <a:t> </a:t>
            </a:r>
            <a:r>
              <a:rPr sz="1100" dirty="0" err="1" smtClean="0"/>
              <a:t>для</a:t>
            </a:r>
            <a:r>
              <a:rPr sz="1100" dirty="0" smtClean="0"/>
              <a:t> </a:t>
            </a:r>
            <a:r>
              <a:rPr sz="1100" dirty="0" err="1" smtClean="0"/>
              <a:t>спуска</a:t>
            </a:r>
            <a:r>
              <a:rPr sz="1100" dirty="0" smtClean="0"/>
              <a:t> и </a:t>
            </a:r>
            <a:r>
              <a:rPr sz="1100" dirty="0" err="1" smtClean="0"/>
              <a:t>подъема</a:t>
            </a:r>
            <a:r>
              <a:rPr sz="1100" dirty="0" smtClean="0"/>
              <a:t> </a:t>
            </a:r>
            <a:r>
              <a:rPr sz="1100" dirty="0" err="1" smtClean="0"/>
              <a:t>лиц</a:t>
            </a:r>
            <a:r>
              <a:rPr sz="1100" dirty="0" smtClean="0"/>
              <a:t> с </a:t>
            </a:r>
            <a:r>
              <a:rPr sz="1100" dirty="0" err="1" smtClean="0"/>
              <a:t>нарушениями</a:t>
            </a:r>
            <a:r>
              <a:rPr sz="1100" dirty="0" smtClean="0"/>
              <a:t> опорно-</a:t>
            </a:r>
            <a:r>
              <a:rPr sz="1100" dirty="0" err="1" smtClean="0"/>
              <a:t>двигательного</a:t>
            </a:r>
            <a:r>
              <a:rPr sz="1100" dirty="0" smtClean="0"/>
              <a:t> </a:t>
            </a:r>
            <a:r>
              <a:rPr sz="1100" dirty="0" err="1" smtClean="0"/>
              <a:t>аппарата</a:t>
            </a:r>
            <a:r>
              <a:rPr sz="1100" dirty="0" smtClean="0"/>
              <a:t> в </a:t>
            </a:r>
            <a:r>
              <a:rPr sz="1100" dirty="0" err="1" smtClean="0"/>
              <a:t>местах</a:t>
            </a:r>
            <a:r>
              <a:rPr sz="1100" dirty="0" smtClean="0"/>
              <a:t>, </a:t>
            </a:r>
            <a:r>
              <a:rPr sz="1100" dirty="0" err="1" smtClean="0"/>
              <a:t>где</a:t>
            </a:r>
            <a:r>
              <a:rPr sz="1100" dirty="0" smtClean="0"/>
              <a:t> </a:t>
            </a:r>
            <a:r>
              <a:rPr sz="1100" dirty="0" err="1" smtClean="0"/>
              <a:t>не</a:t>
            </a:r>
            <a:r>
              <a:rPr sz="1100" dirty="0" smtClean="0"/>
              <a:t> </a:t>
            </a:r>
            <a:r>
              <a:rPr sz="1100" dirty="0" err="1" smtClean="0"/>
              <a:t>предусмотрены</a:t>
            </a:r>
            <a:r>
              <a:rPr sz="1100" dirty="0" smtClean="0"/>
              <a:t> </a:t>
            </a:r>
            <a:r>
              <a:rPr sz="1100" dirty="0" err="1" smtClean="0"/>
              <a:t>стационарные</a:t>
            </a:r>
            <a:r>
              <a:rPr sz="1100" dirty="0" smtClean="0"/>
              <a:t> </a:t>
            </a:r>
            <a:r>
              <a:rPr sz="1100" dirty="0" err="1" smtClean="0"/>
              <a:t>пандусы</a:t>
            </a:r>
            <a:r>
              <a:rPr sz="1100" dirty="0" smtClean="0"/>
              <a:t>. </a:t>
            </a:r>
            <a:r>
              <a:rPr sz="1100" dirty="0" err="1" smtClean="0"/>
              <a:t>Мобильный</a:t>
            </a:r>
            <a:r>
              <a:rPr sz="1100" dirty="0" smtClean="0"/>
              <a:t> </a:t>
            </a:r>
            <a:r>
              <a:rPr sz="1100" dirty="0" err="1" smtClean="0"/>
              <a:t>пандус-платформа</a:t>
            </a:r>
            <a:r>
              <a:rPr sz="1100" dirty="0" smtClean="0"/>
              <a:t> </a:t>
            </a:r>
            <a:r>
              <a:rPr sz="1100" dirty="0" err="1" smtClean="0"/>
              <a:t>представляет</a:t>
            </a:r>
            <a:r>
              <a:rPr sz="1100" dirty="0" smtClean="0"/>
              <a:t> </a:t>
            </a:r>
            <a:r>
              <a:rPr sz="1100" dirty="0" err="1" smtClean="0"/>
              <a:t>устройство</a:t>
            </a:r>
            <a:r>
              <a:rPr sz="1100" dirty="0" smtClean="0"/>
              <a:t>, </a:t>
            </a:r>
            <a:r>
              <a:rPr sz="1100" dirty="0" err="1" smtClean="0"/>
              <a:t>которое</a:t>
            </a:r>
            <a:r>
              <a:rPr sz="1100" dirty="0" smtClean="0"/>
              <a:t> </a:t>
            </a:r>
            <a:r>
              <a:rPr sz="1100" dirty="0" err="1" smtClean="0"/>
              <a:t>обеспечивает</a:t>
            </a:r>
            <a:r>
              <a:rPr sz="1100" dirty="0" smtClean="0"/>
              <a:t> </a:t>
            </a:r>
            <a:r>
              <a:rPr sz="1100" dirty="0" err="1" smtClean="0"/>
              <a:t>пологий</a:t>
            </a:r>
            <a:r>
              <a:rPr sz="1100" dirty="0" smtClean="0"/>
              <a:t> </a:t>
            </a:r>
            <a:r>
              <a:rPr sz="1100" dirty="0" err="1" smtClean="0"/>
              <a:t>наклонный</a:t>
            </a:r>
            <a:r>
              <a:rPr sz="1100" dirty="0" smtClean="0"/>
              <a:t> </a:t>
            </a:r>
            <a:r>
              <a:rPr sz="1100" dirty="0" err="1" smtClean="0"/>
              <a:t>подъем</a:t>
            </a:r>
            <a:r>
              <a:rPr sz="1100" dirty="0" smtClean="0"/>
              <a:t> </a:t>
            </a:r>
            <a:r>
              <a:rPr sz="1100" dirty="0" err="1" smtClean="0"/>
              <a:t>или</a:t>
            </a:r>
            <a:r>
              <a:rPr sz="1100" dirty="0" smtClean="0"/>
              <a:t> </a:t>
            </a:r>
            <a:r>
              <a:rPr sz="1100" dirty="0" err="1" smtClean="0"/>
              <a:t>спуск</a:t>
            </a:r>
            <a:r>
              <a:rPr sz="1100" dirty="0" smtClean="0"/>
              <a:t>, и </a:t>
            </a:r>
            <a:r>
              <a:rPr sz="1100" dirty="0" err="1" smtClean="0"/>
              <a:t>дает</a:t>
            </a:r>
            <a:r>
              <a:rPr sz="1100" dirty="0" smtClean="0"/>
              <a:t> </a:t>
            </a:r>
            <a:r>
              <a:rPr sz="1100" dirty="0" err="1" smtClean="0"/>
              <a:t>возможность</a:t>
            </a:r>
            <a:r>
              <a:rPr sz="1100" dirty="0" smtClean="0"/>
              <a:t> </a:t>
            </a:r>
            <a:r>
              <a:rPr sz="1100" dirty="0" err="1" smtClean="0"/>
              <a:t>перемещаться</a:t>
            </a:r>
            <a:r>
              <a:rPr sz="1100" dirty="0" smtClean="0"/>
              <a:t> </a:t>
            </a:r>
            <a:r>
              <a:rPr sz="1100" dirty="0" err="1" smtClean="0"/>
              <a:t>на</a:t>
            </a:r>
            <a:r>
              <a:rPr sz="1100" dirty="0" smtClean="0"/>
              <a:t> </a:t>
            </a:r>
            <a:r>
              <a:rPr sz="1100" dirty="0" err="1" smtClean="0"/>
              <a:t>кресло-коляске</a:t>
            </a:r>
            <a:r>
              <a:rPr sz="1100" dirty="0" smtClean="0"/>
              <a:t> </a:t>
            </a:r>
            <a:r>
              <a:rPr sz="1100" dirty="0" err="1" smtClean="0"/>
              <a:t>на</a:t>
            </a:r>
            <a:r>
              <a:rPr sz="1100" dirty="0" smtClean="0"/>
              <a:t> </a:t>
            </a:r>
            <a:r>
              <a:rPr sz="1100" dirty="0" err="1" smtClean="0"/>
              <a:t>другую</a:t>
            </a:r>
            <a:r>
              <a:rPr sz="1100" dirty="0" smtClean="0"/>
              <a:t> </a:t>
            </a:r>
            <a:r>
              <a:rPr sz="1100" dirty="0" err="1" smtClean="0"/>
              <a:t>высоту</a:t>
            </a:r>
            <a:r>
              <a:rPr sz="1100" dirty="0" smtClean="0"/>
              <a:t> </a:t>
            </a:r>
            <a:r>
              <a:rPr sz="1100" dirty="0" err="1" smtClean="0"/>
              <a:t>без</a:t>
            </a:r>
            <a:r>
              <a:rPr sz="1100" dirty="0" smtClean="0"/>
              <a:t> </a:t>
            </a:r>
            <a:r>
              <a:rPr sz="1100" dirty="0" err="1" smtClean="0"/>
              <a:t>помощи</a:t>
            </a:r>
            <a:r>
              <a:rPr sz="1100" dirty="0" smtClean="0"/>
              <a:t> </a:t>
            </a:r>
            <a:r>
              <a:rPr sz="1100" dirty="0" err="1" smtClean="0"/>
              <a:t>лестницы</a:t>
            </a:r>
            <a:r>
              <a:rPr sz="1100" dirty="0" smtClean="0"/>
              <a:t>. </a:t>
            </a:r>
            <a:r>
              <a:rPr sz="1100" dirty="0" err="1" smtClean="0"/>
              <a:t>Мобильный</a:t>
            </a:r>
            <a:r>
              <a:rPr sz="1100" dirty="0" smtClean="0"/>
              <a:t> </a:t>
            </a:r>
            <a:r>
              <a:rPr sz="1100" dirty="0" err="1" smtClean="0"/>
              <a:t>пандус-платформа</a:t>
            </a:r>
            <a:r>
              <a:rPr sz="1100" dirty="0" smtClean="0"/>
              <a:t> </a:t>
            </a:r>
            <a:r>
              <a:rPr sz="1100" dirty="0" err="1" smtClean="0"/>
              <a:t>имеет</a:t>
            </a:r>
            <a:r>
              <a:rPr sz="1100" dirty="0" smtClean="0"/>
              <a:t> </a:t>
            </a:r>
            <a:r>
              <a:rPr sz="1100" dirty="0" err="1" smtClean="0"/>
              <a:t>нескользящее</a:t>
            </a:r>
            <a:r>
              <a:rPr sz="1100" dirty="0" smtClean="0"/>
              <a:t> </a:t>
            </a:r>
            <a:r>
              <a:rPr sz="1100" dirty="0" err="1" smtClean="0"/>
              <a:t>покрытие</a:t>
            </a:r>
            <a:r>
              <a:rPr sz="1100" dirty="0" smtClean="0"/>
              <a:t> </a:t>
            </a:r>
            <a:r>
              <a:rPr sz="1100" dirty="0" err="1" smtClean="0"/>
              <a:t>для</a:t>
            </a:r>
            <a:r>
              <a:rPr sz="1100" dirty="0" smtClean="0"/>
              <a:t> обеспечения </a:t>
            </a:r>
            <a:r>
              <a:rPr sz="1100" dirty="0" err="1" smtClean="0"/>
              <a:t>безопасного</a:t>
            </a:r>
            <a:r>
              <a:rPr sz="1100" dirty="0" smtClean="0"/>
              <a:t> </a:t>
            </a:r>
            <a:r>
              <a:rPr sz="1100" dirty="0" err="1" smtClean="0"/>
              <a:t>движения</a:t>
            </a:r>
            <a:r>
              <a:rPr sz="1100" dirty="0" smtClean="0"/>
              <a:t> </a:t>
            </a:r>
            <a:r>
              <a:rPr sz="1100" dirty="0" err="1" smtClean="0"/>
              <a:t>кресло-коляски</a:t>
            </a:r>
            <a:r>
              <a:rPr sz="1100" dirty="0" smtClean="0"/>
              <a:t>.</a:t>
            </a:r>
          </a:p>
        </p:txBody>
      </p:sp>
      <p:pic>
        <p:nvPicPr>
          <p:cNvPr id="4" name="Рисунок 3" descr="access ramp"/>
          <p:cNvPicPr/>
          <p:nvPr/>
        </p:nvPicPr>
        <p:blipFill>
          <a:blip r:embed="rId2" cstate="print"/>
          <a:srcRect l="4276" t="26866" r="3590" b="22636"/>
          <a:stretch>
            <a:fillRect/>
          </a:stretch>
        </p:blipFill>
        <p:spPr bwMode="auto">
          <a:xfrm>
            <a:off x="6156176" y="3790254"/>
            <a:ext cx="2699792" cy="165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392274"/>
              </p:ext>
            </p:extLst>
          </p:nvPr>
        </p:nvGraphicFramePr>
        <p:xfrm>
          <a:off x="781740" y="1988840"/>
          <a:ext cx="7822707" cy="3197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2108"/>
                <a:gridCol w="2793030"/>
                <a:gridCol w="2607569"/>
              </a:tblGrid>
              <a:tr h="1944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Мобильный пандус для организации беспрепятственного передвижения обучающихся  с нарушениями опорно-двигательного аппарата на электрифицированных креслах-колясках в условиях образовательной организации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(Тайвань)</a:t>
                      </a:r>
                      <a:endParaRPr lang="ru-RU" sz="1200" b="1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Мобильный  двухсекционный пандус для организации образовательного пространства для обучающихся  с нарушением опорно-двигательного аппарата (Великобритания)</a:t>
                      </a:r>
                      <a:endParaRPr lang="ru-RU" sz="1200" b="1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Мобильный  пандус для организации образовательного пространства для обучающихся  с нарушением опорно-двигательного аппарата (Великобритания)</a:t>
                      </a:r>
                      <a:endParaRPr lang="ru-RU" sz="1200" b="1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/>
                </a:tc>
              </a:tr>
              <a:tr h="547350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547350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625" name="Picture 1" descr="\\Ns4300n_637174\обмен\Обмен\Косынкина Светлана\2013\Jetmarine\изображения\folding-ramps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09" y="3645024"/>
            <a:ext cx="2613645" cy="23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0" descr="四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3496">
            <a:off x="56932" y="4571288"/>
            <a:ext cx="3437291" cy="113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9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6" name="Picture 2" descr="Z:\Обмен\Cардана\2012\Для каталога\ДЦП\Pict\20100518224723481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3357562"/>
            <a:ext cx="2071702" cy="270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11" y="2357438"/>
          <a:ext cx="8286778" cy="1725613"/>
        </p:xfrm>
        <a:graphic>
          <a:graphicData uri="http://schemas.openxmlformats.org/drawingml/2006/table">
            <a:tbl>
              <a:tblPr/>
              <a:tblGrid>
                <a:gridCol w="2428863"/>
                <a:gridCol w="3203078"/>
                <a:gridCol w="2654837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Складная механическая опора для беспрепятственного передвижения детей с нарушениями опорно-двигательного аппарата в помещении и уличных условиях 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  <a:defRPr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Многофункциональное регулируемое детское кресло для детей с нарушениями опорно-двигательного аппарата (для детей от 5 до 12 лет)  Модель БИРБА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  <a:defRPr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(Италия)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Универсальный электрифицированный комплекс для беспрепятственного передвижения детей с нарушениями опорно-двигательного аппарата  (для использования  на улице и в помещении) (Италия)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Заголовок 1"/>
          <p:cNvSpPr txBox="1">
            <a:spLocks/>
          </p:cNvSpPr>
          <p:nvPr/>
        </p:nvSpPr>
        <p:spPr>
          <a:xfrm>
            <a:off x="0" y="1142984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опорно-двигательного аппарата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14020" name="Рисунок 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15074" y="3286124"/>
            <a:ext cx="2163893" cy="269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071810"/>
            <a:ext cx="2571768" cy="328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29375"/>
            <a:ext cx="6477000" cy="287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tx1"/>
                </a:solidFill>
              </a:rPr>
              <a:t>Тел.: (495) 790-73-99, (495) 695-41-34 , бесплатная линия: 8 (800) 700-73-99, </a:t>
            </a:r>
            <a:r>
              <a:rPr lang="ru-RU" sz="800" dirty="0" err="1" smtClean="0">
                <a:solidFill>
                  <a:schemeClr val="tx1"/>
                </a:solidFill>
              </a:rPr>
              <a:t>e-mail</a:t>
            </a:r>
            <a:r>
              <a:rPr lang="ru-RU" sz="800" dirty="0" smtClean="0">
                <a:solidFill>
                  <a:schemeClr val="tx1"/>
                </a:solidFill>
              </a:rPr>
              <a:t>: </a:t>
            </a:r>
            <a:r>
              <a:rPr lang="ru-RU" sz="800" dirty="0" err="1" smtClean="0">
                <a:solidFill>
                  <a:schemeClr val="tx1"/>
                </a:solidFill>
              </a:rPr>
              <a:t>suvag@list.ru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ru-RU" sz="800" dirty="0" err="1" smtClean="0">
                <a:solidFill>
                  <a:schemeClr val="tx1"/>
                </a:solidFill>
              </a:rPr>
              <a:t>www.suvagcenter.ru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endParaRPr lang="ru-RU" sz="800" dirty="0">
              <a:solidFill>
                <a:schemeClr val="tx1"/>
              </a:solidFill>
            </a:endParaRPr>
          </a:p>
        </p:txBody>
      </p:sp>
      <p:pic>
        <p:nvPicPr>
          <p:cNvPr id="9" name="Picture 2" descr="https://st.fl.ru/users/Mark29/upload/f_4d4b31e262f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992" y="0"/>
            <a:ext cx="1143008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8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20659"/>
              </p:ext>
            </p:extLst>
          </p:nvPr>
        </p:nvGraphicFramePr>
        <p:xfrm>
          <a:off x="214312" y="2357438"/>
          <a:ext cx="8643969" cy="1773047"/>
        </p:xfrm>
        <a:graphic>
          <a:graphicData uri="http://schemas.openxmlformats.org/drawingml/2006/table">
            <a:tbl>
              <a:tblPr/>
              <a:tblGrid>
                <a:gridCol w="3260885"/>
                <a:gridCol w="2691542"/>
                <a:gridCol w="2691542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Специальная программируемая клавиатура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(США)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 виртуального управления средств коммуникации с использованием инфракрасной камеры для детей с нарушениями опорно-двигательного аппарата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(США)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539750" algn="l"/>
                          <a:tab pos="-88900" algn="l"/>
                          <a:tab pos="138113" algn="l"/>
                          <a:tab pos="5310188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Персонализированная система управления устройствами  универсального доступа для лиц с нарушением опорно-двигательного аппарата (Испания)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481266"/>
            <a:ext cx="2137780" cy="145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9" descr="C:\Documents and Settings\User\Мои документы\Файлы Mail.Ru Агента\katerina_635@mail.ru\sardana_05@mail.ru\smartnav4-w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2326" y="4509120"/>
            <a:ext cx="1247808" cy="107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11217"/>
            <a:ext cx="1302414" cy="130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0" y="1142984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опорно-двигательного аппарат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Нижний колонтитул 4"/>
          <p:cNvSpPr txBox="1">
            <a:spLocks/>
          </p:cNvSpPr>
          <p:nvPr/>
        </p:nvSpPr>
        <p:spPr>
          <a:xfrm>
            <a:off x="0" y="6429375"/>
            <a:ext cx="6477000" cy="2873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Тел.: (495) 790-73-99, (495) 695-41-34 , бесплатная линия: 8 (800) 700-73-99, e-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mail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suvag@list.ru, www.suvagcenter.ru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" name="Picture 2" descr="https://st.fl.ru/users/Mark29/upload/f_4d4b31e262fe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0992" y="0"/>
            <a:ext cx="1143008" cy="1143008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127705"/>
              </p:ext>
            </p:extLst>
          </p:nvPr>
        </p:nvGraphicFramePr>
        <p:xfrm>
          <a:off x="6948264" y="3547202"/>
          <a:ext cx="1728192" cy="278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Точечный рисунок" r:id="rId7" imgW="1009791" imgH="1628571" progId="PBrush">
                  <p:embed/>
                </p:oleObj>
              </mc:Choice>
              <mc:Fallback>
                <p:oleObj name="Точечный рисунок" r:id="rId7" imgW="1009791" imgH="1628571" progId="PBrush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3547202"/>
                        <a:ext cx="1728192" cy="2787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6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786314" y="6215082"/>
            <a:ext cx="28956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/>
              <a:t>Тел.: (495) 790-73-99, (495) 695-41-34 , бесплатная линия: 8 (800) 700-73-99, </a:t>
            </a:r>
            <a:r>
              <a:rPr lang="ru-RU" dirty="0" err="1" smtClean="0"/>
              <a:t>e-mail</a:t>
            </a:r>
            <a:r>
              <a:rPr lang="ru-RU" dirty="0" smtClean="0"/>
              <a:t>: </a:t>
            </a:r>
            <a:r>
              <a:rPr lang="ru-RU" dirty="0" err="1" smtClean="0"/>
              <a:t>suvag@list.ru</a:t>
            </a:r>
            <a:r>
              <a:rPr lang="ru-RU" dirty="0" smtClean="0"/>
              <a:t>, </a:t>
            </a:r>
            <a:r>
              <a:rPr lang="ru-RU" dirty="0" err="1" smtClean="0"/>
              <a:t>www.suvagcenter.ru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34192"/>
              </p:ext>
            </p:extLst>
          </p:nvPr>
        </p:nvGraphicFramePr>
        <p:xfrm>
          <a:off x="214313" y="2357438"/>
          <a:ext cx="8102103" cy="1725613"/>
        </p:xfrm>
        <a:graphic>
          <a:graphicData uri="http://schemas.openxmlformats.org/drawingml/2006/table">
            <a:tbl>
              <a:tblPr/>
              <a:tblGrid>
                <a:gridCol w="8102103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Универсальный цифровой планшет для обучения детей с ограниченными возможностями здоровья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7398" name="Picture 6" descr="http://www.irie-at.com/files/irie/styles/products_main/public/products/Package_BasicTactileGraphic30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708920"/>
            <a:ext cx="4176464" cy="285752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2807" y="758635"/>
            <a:ext cx="9144000" cy="11430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опорно-двигательного аппарат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" name="Picture 2" descr="https://st.fl.ru/users/Mark29/upload/f_4d4b31e262f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0992" y="0"/>
            <a:ext cx="1143008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2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3" descr="http://www.sensoryplus.co.uk/images/sensoryplus/products/large/20102009134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714750"/>
            <a:ext cx="178593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7" descr="http://www.sensoryplus.co.uk/images/sensoryplus/products/large/22102008141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4643438"/>
            <a:ext cx="200025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Прямоугольник 3"/>
          <p:cNvSpPr>
            <a:spLocks noChangeArrowheads="1"/>
          </p:cNvSpPr>
          <p:nvPr/>
        </p:nvSpPr>
        <p:spPr bwMode="auto">
          <a:xfrm>
            <a:off x="285750" y="571500"/>
            <a:ext cx="85010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ctr">
              <a:spcBef>
                <a:spcPct val="20000"/>
              </a:spcBef>
              <a:buClr>
                <a:srgbClr val="E66C7D"/>
              </a:buClr>
              <a:buSzPct val="95000"/>
            </a:pPr>
            <a:r>
              <a:rPr lang="ru-RU" sz="1600" b="1">
                <a:solidFill>
                  <a:srgbClr val="C00000"/>
                </a:solidFill>
                <a:latin typeface="Georgia" pitchFamily="18" charset="0"/>
              </a:rPr>
              <a:t>Рекомендуемые комплекты оборудования для  организации учебно-воспитательной  и коррекционно-реабилитационной работы с детьми с ограниченными возможностями здоровья (для всех категорий детей с  ограниченными возможностями здоровья и детей-инвалидов)</a:t>
            </a:r>
          </a:p>
        </p:txBody>
      </p:sp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142875" y="2000250"/>
            <a:ext cx="5214938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Колесо с жидкостью для проектора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Портативный светильник ультрафиолетовых лучей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Распылитель для ароматерапии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Набор масел для массажа и ароматерапии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 Интерактивная воздушнопузырьковая колонна должна быть предназначена для визуальной и тактильной стимуляции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Интерактивное устройство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Пассивная воздушнопузырьковая колонна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Квадратная амортизирующая платформа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Зеркальный шар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Зеркальные настенные панели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Кресло с сыпучим наполнителем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Вибрационная подушка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Вибрационный массажер </a:t>
            </a:r>
            <a:endParaRPr lang="ru-RU" sz="1200" b="1"/>
          </a:p>
          <a:p>
            <a:pPr eaLnBrk="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Фиброоптические волокна с источником света в виде мини светодиода </a:t>
            </a:r>
            <a:endParaRPr lang="ru-RU" sz="1200" b="1"/>
          </a:p>
        </p:txBody>
      </p:sp>
      <p:pic>
        <p:nvPicPr>
          <p:cNvPr id="47110" name="Picture 3" descr="http://www.sensoryplus.co.uk/images/sensoryplus/products/large/817.jpg"/>
          <p:cNvPicPr>
            <a:picLocks noChangeAspect="1" noChangeArrowheads="1"/>
          </p:cNvPicPr>
          <p:nvPr/>
        </p:nvPicPr>
        <p:blipFill>
          <a:blip r:embed="rId4" cstate="print"/>
          <a:srcRect l="41371" r="39946" b="5913"/>
          <a:stretch>
            <a:fillRect/>
          </a:stretch>
        </p:blipFill>
        <p:spPr bwMode="auto">
          <a:xfrm>
            <a:off x="6429375" y="3714750"/>
            <a:ext cx="857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9" descr="http://www.sensoryplus.co.uk/images/sensoryplus/products/large/111200712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3" y="2500313"/>
            <a:ext cx="21288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5" descr="http://www.sensoryplus.co.uk/images/sensoryplus/products/large/431.jpg"/>
          <p:cNvPicPr>
            <a:picLocks noChangeAspect="1" noChangeArrowheads="1"/>
          </p:cNvPicPr>
          <p:nvPr/>
        </p:nvPicPr>
        <p:blipFill>
          <a:blip r:embed="rId6" cstate="print"/>
          <a:srcRect l="21431" t="20454" r="20789" b="11365"/>
          <a:stretch>
            <a:fillRect/>
          </a:stretch>
        </p:blipFill>
        <p:spPr bwMode="auto">
          <a:xfrm>
            <a:off x="6929438" y="3429000"/>
            <a:ext cx="9286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1" descr="http://www.sensoryplus.co.uk/images/sensoryplus/products/large/312_1092007172650.jpg"/>
          <p:cNvPicPr>
            <a:picLocks noChangeAspect="1" noChangeArrowheads="1"/>
          </p:cNvPicPr>
          <p:nvPr/>
        </p:nvPicPr>
        <p:blipFill>
          <a:blip r:embed="rId7" cstate="print"/>
          <a:srcRect l="14214" b="7143"/>
          <a:stretch>
            <a:fillRect/>
          </a:stretch>
        </p:blipFill>
        <p:spPr bwMode="auto">
          <a:xfrm>
            <a:off x="5357813" y="2428875"/>
            <a:ext cx="12938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6334125" cy="365125"/>
          </a:xfrm>
        </p:spPr>
        <p:txBody>
          <a:bodyPr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</a:rPr>
              <a:t>Тел.:(495)790-73-99,(495)695-41-34,  бесплатная линия:8(800)700-73-99,                       e-mail:suvag@list.ru,www.suvagcentr.ru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2442C-F18B-4593-94C0-77A9A4149280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785813"/>
          </a:xfrm>
        </p:spPr>
        <p:txBody>
          <a:bodyPr/>
          <a:lstStyle/>
          <a:p>
            <a:pPr algn="ctr" eaLnBrk="1" hangingPunct="1"/>
            <a:r>
              <a:rPr lang="ru-RU" sz="1600" b="1" smtClean="0">
                <a:solidFill>
                  <a:srgbClr val="C00000"/>
                </a:solidFill>
              </a:rPr>
              <a:t>Рекомендуемые комплекты оборудования для  организации учебно-воспитательной  и коррекционно-реабилитационной работы с детьми с ограниченными возможностями здоровья (для всех категорий детей с  ограниченными возможностями здоровья и детей-инвалидов)</a:t>
            </a:r>
            <a:br>
              <a:rPr lang="ru-RU" sz="1600" b="1" smtClean="0">
                <a:solidFill>
                  <a:srgbClr val="C00000"/>
                </a:solidFill>
              </a:rPr>
            </a:br>
            <a:endParaRPr lang="ru-RU" sz="1600" smtClean="0">
              <a:solidFill>
                <a:srgbClr val="C00000"/>
              </a:solidFill>
            </a:endParaRPr>
          </a:p>
        </p:txBody>
      </p:sp>
      <p:sp>
        <p:nvSpPr>
          <p:cNvPr id="48131" name="Содержимое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53866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sz="1400" b="1" smtClean="0"/>
              <a:t>Оборудование для сенсомоторной реабилитации и коррекции детей </a:t>
            </a:r>
            <a:r>
              <a:rPr lang="ru-RU" sz="1400" b="1" smtClean="0">
                <a:solidFill>
                  <a:srgbClr val="000000"/>
                </a:solidFill>
              </a:rPr>
              <a:t>с ограниченными возможностями здоровья (для всех категорий детей с  ограниченными возможностями здоровья и детей-инвалидов)</a:t>
            </a:r>
            <a:endParaRPr lang="ru-RU" sz="2800" b="1" smtClean="0"/>
          </a:p>
        </p:txBody>
      </p:sp>
      <p:graphicFrame>
        <p:nvGraphicFramePr>
          <p:cNvPr id="26653" name="Group 29"/>
          <p:cNvGraphicFramePr>
            <a:graphicFrameLocks noGrp="1"/>
          </p:cNvGraphicFramePr>
          <p:nvPr/>
        </p:nvGraphicFramePr>
        <p:xfrm>
          <a:off x="285750" y="2643188"/>
          <a:ext cx="8534400" cy="2728913"/>
        </p:xfrm>
        <a:graphic>
          <a:graphicData uri="http://schemas.openxmlformats.org/drawingml/2006/table">
            <a:tbl>
              <a:tblPr/>
              <a:tblGrid>
                <a:gridCol w="3290888"/>
                <a:gridCol w="1616075"/>
                <a:gridCol w="182562"/>
                <a:gridCol w="1666875"/>
                <a:gridCol w="1778000"/>
              </a:tblGrid>
              <a:tr h="2181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Мобильный комплекс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мультисенсорного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оборудования для сенсомоторной реабилитации и коррекции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6363" algn="l"/>
                        </a:tabLst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6363" algn="l"/>
                        </a:tabLst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Комплект для развития навыков зрительного восприятия и распознавания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Комплект для развития  сенсорных навыков 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Комплект многофункциональных модулей  для комплексного развития детей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41" name="Picture 3" descr="Z:\Обмен\Cардана\2012\Для каталога\Картинки для каталога_незрячие\1-08141-00_Lets_See_Sensor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3068638"/>
            <a:ext cx="152082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2" name="Picture 4" descr="C:\Documents and Settings\User\Мои документы\Мои рисунки\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5429250"/>
            <a:ext cx="754063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5" descr="C:\Documents and Settings\User\Мои документы\Мои рисунки\0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072063"/>
            <a:ext cx="11239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4" name="Picture 8" descr="C:\Documents and Settings\User\Мои документы\Мои рисунки\0310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3429000"/>
            <a:ext cx="13557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5" name="Picture 6" descr="C:\Documents and Settings\User\Мои документы\Мои рисунки\02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500563"/>
            <a:ext cx="10985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6" name="Picture 7" descr="C:\Documents and Settings\User\Мои документы\Мои рисунки\0303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13" y="4000500"/>
            <a:ext cx="1355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7" name="Picture 16" descr="Z:\Обмен\Cардана\2012\Для каталога\Картинки для каталога_незрячие\1-08151-00_Lets_See_Percept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3716338"/>
            <a:ext cx="23463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8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" y="3500438"/>
            <a:ext cx="21653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6334125" cy="365125"/>
          </a:xfrm>
        </p:spPr>
        <p:txBody>
          <a:bodyPr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</a:rPr>
              <a:t>Тел.:(495)790-73-99,(495)695-41-34,  бесплатная линия:8(800)700-73-99,                       e-mail:suvag@list.ru,www.suvagcentr.ru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93ABF-3CBB-4ECC-9CE3-8AA12D07B4C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3"/>
          <p:cNvSpPr>
            <a:spLocks noChangeArrowheads="1"/>
          </p:cNvSpPr>
          <p:nvPr/>
        </p:nvSpPr>
        <p:spPr bwMode="auto">
          <a:xfrm>
            <a:off x="428625" y="785813"/>
            <a:ext cx="85010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ctr">
              <a:spcBef>
                <a:spcPct val="20000"/>
              </a:spcBef>
              <a:buClr>
                <a:srgbClr val="E66C7D"/>
              </a:buClr>
              <a:buSzPct val="95000"/>
            </a:pPr>
            <a:r>
              <a:rPr lang="ru-RU" sz="1600" b="1">
                <a:solidFill>
                  <a:srgbClr val="C00000"/>
                </a:solidFill>
                <a:latin typeface="Georgia" pitchFamily="18" charset="0"/>
              </a:rPr>
              <a:t>Рекомендуемые комплекты оборудования для  организации учебно-воспитательной  и коррекционно-реабилитационной работы с детьми с ограниченными возможностями здоровья (для всех категорий детей с  ограниченными возможностями здоровья и детей-инвалидов)</a:t>
            </a:r>
          </a:p>
        </p:txBody>
      </p:sp>
      <p:pic>
        <p:nvPicPr>
          <p:cNvPr id="28675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2571750"/>
            <a:ext cx="2300288" cy="21431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2643188"/>
            <a:ext cx="2970212" cy="2214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3429000"/>
            <a:ext cx="2643188" cy="28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82" name="Прямоугольник 6"/>
          <p:cNvSpPr>
            <a:spLocks noChangeArrowheads="1"/>
          </p:cNvSpPr>
          <p:nvPr/>
        </p:nvSpPr>
        <p:spPr bwMode="auto">
          <a:xfrm>
            <a:off x="1785938" y="2000250"/>
            <a:ext cx="6643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u="sng">
                <a:latin typeface="Georgia" pitchFamily="18" charset="0"/>
              </a:rPr>
              <a:t>Мобильная интерактивная система управления звуком </a:t>
            </a:r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334125" cy="365125"/>
          </a:xfrm>
        </p:spPr>
        <p:txBody>
          <a:bodyPr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</a:rPr>
              <a:t>Тел.:(495)790-73-99,(495)695-41-34,  бесплатная линия:8(800)700-73-99,                       e-mail:suvag@list.ru,www.suvagcentr.ru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0B2CE-CF33-45AE-9136-C9752E75D8B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1143000" y="2514600"/>
            <a:ext cx="7499350" cy="1676400"/>
          </a:xfrm>
        </p:spPr>
        <p:txBody>
          <a:bodyPr>
            <a:normAutofit fontScale="62500" lnSpcReduction="20000"/>
          </a:bodyPr>
          <a:lstStyle/>
          <a:p>
            <a:pPr algn="ctr">
              <a:buFont typeface="Wingdings 2" pitchFamily="18" charset="2"/>
              <a:buNone/>
            </a:pPr>
            <a:r>
              <a:rPr lang="ru-RU" b="1" i="1" dirty="0" smtClean="0">
                <a:latin typeface="Bookman Old Style" pitchFamily="18" charset="0"/>
              </a:rPr>
              <a:t>Благодарим  Вас за внимание!</a:t>
            </a:r>
          </a:p>
          <a:p>
            <a:pPr algn="ctr">
              <a:buFont typeface="Wingdings 2" pitchFamily="18" charset="2"/>
              <a:buNone/>
            </a:pPr>
            <a:endParaRPr lang="ru-RU" b="1" i="1" dirty="0" smtClean="0">
              <a:latin typeface="Bookman Old Style" pitchFamily="18" charset="0"/>
            </a:endParaRPr>
          </a:p>
          <a:p>
            <a:pPr algn="ctr">
              <a:buFont typeface="Wingdings 2" pitchFamily="18" charset="2"/>
              <a:buNone/>
            </a:pPr>
            <a:endParaRPr lang="ru-RU" b="1" i="1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/>
              <a:t>Тел.: (495) 790-73-99, (495) 695-41-34</a:t>
            </a:r>
            <a:endParaRPr lang="ru-RU" sz="1800" dirty="0" smtClean="0"/>
          </a:p>
          <a:p>
            <a:pPr algn="ctr">
              <a:buNone/>
            </a:pPr>
            <a:r>
              <a:rPr lang="ru-RU" sz="1800" b="1" dirty="0" smtClean="0"/>
              <a:t>бесплатная линия: 8 (800) 700-73-99</a:t>
            </a:r>
            <a:endParaRPr lang="ru-RU" sz="1800" dirty="0" smtClean="0"/>
          </a:p>
          <a:p>
            <a:pPr algn="ctr">
              <a:buNone/>
            </a:pPr>
            <a:r>
              <a:rPr lang="ru-RU" sz="1800" b="1" dirty="0" err="1" smtClean="0"/>
              <a:t>e-mail</a:t>
            </a:r>
            <a:r>
              <a:rPr lang="ru-RU" sz="1800" b="1" dirty="0" smtClean="0"/>
              <a:t>: </a:t>
            </a:r>
            <a:r>
              <a:rPr lang="ru-RU" sz="1800" b="1" dirty="0" err="1" smtClean="0"/>
              <a:t>suvag@list.ru</a:t>
            </a:r>
            <a:endParaRPr lang="ru-RU" sz="1800" dirty="0" smtClean="0"/>
          </a:p>
          <a:p>
            <a:pPr algn="ctr">
              <a:buNone/>
            </a:pPr>
            <a:r>
              <a:rPr lang="ru-RU" sz="1800" b="1" dirty="0" err="1" smtClean="0"/>
              <a:t>www.suvagcenter.ru</a:t>
            </a:r>
            <a:endParaRPr lang="ru-RU" sz="1800" dirty="0" smtClean="0"/>
          </a:p>
          <a:p>
            <a:endParaRPr lang="ru-RU" dirty="0" smtClean="0"/>
          </a:p>
          <a:p>
            <a:pPr algn="ctr">
              <a:buFont typeface="Wingdings 2" pitchFamily="18" charset="2"/>
              <a:buNone/>
            </a:pPr>
            <a:endParaRPr lang="ru-RU" b="1" i="1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одержимое 12"/>
          <p:cNvGraphicFramePr>
            <a:graphicFrameLocks noGrp="1"/>
          </p:cNvGraphicFramePr>
          <p:nvPr>
            <p:ph sz="half" idx="4294967295"/>
          </p:nvPr>
        </p:nvGraphicFramePr>
        <p:xfrm>
          <a:off x="500034" y="2143116"/>
          <a:ext cx="8215370" cy="3429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7520"/>
                <a:gridCol w="2619393"/>
                <a:gridCol w="2738457"/>
              </a:tblGrid>
              <a:tr h="11842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430" algn="l"/>
                        </a:tabLst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Инфракрасный динамик-усилитель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430" algn="l"/>
                        </a:tabLst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(Великобритания)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430" algn="l"/>
                        </a:tabLst>
                      </a:pPr>
                      <a:endParaRPr kumimoji="0" lang="ru-RU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049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Стационарная индукционная система для создания звукового поля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0490" algn="l"/>
                        </a:tabLs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</a:rPr>
                        <a:t>(Великобритания)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Электроакустическое оборудование индивидуального пользования для слухоречевой реабилитации и </a:t>
                      </a: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коррекции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latin typeface="Times New Roman"/>
                          <a:ea typeface="Times New Roman"/>
                        </a:rPr>
                        <a:t>(Великобритания)</a:t>
                      </a:r>
                      <a:endParaRPr lang="ru-RU" sz="1000" dirty="0" smtClean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  <a:tr h="22447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809875" y="6356350"/>
            <a:ext cx="63341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tx1"/>
                </a:solidFill>
              </a:rPr>
              <a:t>Тел.: (495) 790-73-99, (495) 695-41-34 , бесплатная линия: 8 (800) 700-73-99, </a:t>
            </a:r>
            <a:r>
              <a:rPr lang="ru-RU" sz="800" dirty="0" err="1" smtClean="0">
                <a:solidFill>
                  <a:schemeClr val="tx1"/>
                </a:solidFill>
              </a:rPr>
              <a:t>e-mail</a:t>
            </a:r>
            <a:r>
              <a:rPr lang="ru-RU" sz="800" dirty="0" smtClean="0">
                <a:solidFill>
                  <a:schemeClr val="tx1"/>
                </a:solidFill>
              </a:rPr>
              <a:t>: </a:t>
            </a:r>
            <a:r>
              <a:rPr lang="ru-RU" sz="800" dirty="0" err="1" smtClean="0">
                <a:solidFill>
                  <a:schemeClr val="tx1"/>
                </a:solidFill>
              </a:rPr>
              <a:t>suvag@list.ru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ru-RU" sz="800" dirty="0" err="1" smtClean="0">
                <a:solidFill>
                  <a:schemeClr val="tx1"/>
                </a:solidFill>
              </a:rPr>
              <a:t>www.suvagcenter.ru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36712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слуха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" name="Рисунок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643182"/>
            <a:ext cx="136281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Рисунок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143380"/>
            <a:ext cx="3643338" cy="210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928934"/>
            <a:ext cx="2143140" cy="168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\\STUDIO1\My Documents\ALL PICTURES main 2 +\ATU30 group 2 - beech case.jpg"/>
          <p:cNvPicPr/>
          <p:nvPr/>
        </p:nvPicPr>
        <p:blipFill rotWithShape="1"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/>
          <a:stretch/>
        </p:blipFill>
        <p:spPr bwMode="auto">
          <a:xfrm flipH="1">
            <a:off x="6429388" y="4500570"/>
            <a:ext cx="2500330" cy="1820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1496" name="Picture 8" descr="Ampetronic1-300x2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929066"/>
            <a:ext cx="2556137" cy="238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8" name="Picture 10" descr="https://encrypted-tbn3.gstatic.com/images?q=tbn:ANd9GcRUSARGmBikjWtW_byOVSRZBTI_KN0kQSaYJgwBCUKV9DoppH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928934"/>
            <a:ext cx="2786082" cy="1143001"/>
          </a:xfrm>
          <a:prstGeom prst="rect">
            <a:avLst/>
          </a:prstGeom>
          <a:noFill/>
        </p:spPr>
      </p:pic>
      <p:pic>
        <p:nvPicPr>
          <p:cNvPr id="191500" name="Picture 12" descr="https://encrypted-tbn1.gstatic.com/images?q=tbn:ANd9GcQgSjWOgngnphzaN-nrXQrURoE3eFuGvDEoivg2gofyaazj22o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48" y="0"/>
            <a:ext cx="1095375" cy="1095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809875" y="6356350"/>
            <a:ext cx="63341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tx1"/>
                </a:solidFill>
              </a:rPr>
              <a:t>Тел.: (495) 790-73-99, (495) 695-41-34 , бесплатная линия: 8 (800) 700-73-99, </a:t>
            </a:r>
            <a:r>
              <a:rPr lang="ru-RU" sz="800" dirty="0" err="1" smtClean="0">
                <a:solidFill>
                  <a:schemeClr val="tx1"/>
                </a:solidFill>
              </a:rPr>
              <a:t>e-mail</a:t>
            </a:r>
            <a:r>
              <a:rPr lang="ru-RU" sz="800" dirty="0" smtClean="0">
                <a:solidFill>
                  <a:schemeClr val="tx1"/>
                </a:solidFill>
              </a:rPr>
              <a:t>: </a:t>
            </a:r>
            <a:r>
              <a:rPr lang="ru-RU" sz="800" dirty="0" err="1" smtClean="0">
                <a:solidFill>
                  <a:schemeClr val="tx1"/>
                </a:solidFill>
              </a:rPr>
              <a:t>suvag@list.ru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ru-RU" sz="800" dirty="0" err="1" smtClean="0">
                <a:solidFill>
                  <a:schemeClr val="tx1"/>
                </a:solidFill>
              </a:rPr>
              <a:t>www.suvagcenter.ru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endParaRPr lang="ru-RU" sz="8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044420"/>
              </p:ext>
            </p:extLst>
          </p:nvPr>
        </p:nvGraphicFramePr>
        <p:xfrm>
          <a:off x="214311" y="2143125"/>
          <a:ext cx="8572530" cy="1854518"/>
        </p:xfrm>
        <a:graphic>
          <a:graphicData uri="http://schemas.openxmlformats.org/drawingml/2006/table">
            <a:tbl>
              <a:tblPr/>
              <a:tblGrid>
                <a:gridCol w="4286265"/>
                <a:gridCol w="4286265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Универсальный модульный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HD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комплекс со встроенной системой цифрового захвата для работы с текстом и управления различными компонентами информационно–образовательной среды (3 в 1)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ReadIt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Scholar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HD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, Великобритания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Инновационный планшетный программный комплекс для работы с текстами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Visuplus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Active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, Германия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0" y="428604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зрения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" name="Picture 8" descr="https://encrypted-tbn0.gstatic.com/images?q=tbn:ANd9GcR7CB9VzbKdIdp3EpgSKb0PABGcXdE182uEXtEdlwRrccsKKpo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06246" y="214290"/>
            <a:ext cx="1437754" cy="714356"/>
          </a:xfrm>
          <a:prstGeom prst="rect">
            <a:avLst/>
          </a:prstGeom>
          <a:noFill/>
        </p:spPr>
      </p:pic>
      <p:pic>
        <p:nvPicPr>
          <p:cNvPr id="2050" name="Picture 2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429000"/>
            <a:ext cx="3578225" cy="2139950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01" y="4639833"/>
            <a:ext cx="2030413" cy="1195388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63696"/>
            <a:ext cx="2040111" cy="1894755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944383"/>
            <a:ext cx="2078037" cy="1695450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1927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12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4348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4805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6564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0" y="8347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809875" y="6356350"/>
            <a:ext cx="63341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tx1"/>
                </a:solidFill>
              </a:rPr>
              <a:t>Тел.: (495) 790-73-99, (495) 695-41-34 , бесплатная линия: 8 (800) 700-73-99, </a:t>
            </a:r>
            <a:r>
              <a:rPr lang="ru-RU" sz="800" dirty="0" err="1" smtClean="0">
                <a:solidFill>
                  <a:schemeClr val="tx1"/>
                </a:solidFill>
              </a:rPr>
              <a:t>e-mail</a:t>
            </a:r>
            <a:r>
              <a:rPr lang="ru-RU" sz="800" dirty="0" smtClean="0">
                <a:solidFill>
                  <a:schemeClr val="tx1"/>
                </a:solidFill>
              </a:rPr>
              <a:t>: </a:t>
            </a:r>
            <a:r>
              <a:rPr lang="ru-RU" sz="800" dirty="0" err="1" smtClean="0">
                <a:solidFill>
                  <a:schemeClr val="tx1"/>
                </a:solidFill>
              </a:rPr>
              <a:t>suvag@list.ru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ru-RU" sz="800" dirty="0" err="1" smtClean="0">
                <a:solidFill>
                  <a:schemeClr val="tx1"/>
                </a:solidFill>
              </a:rPr>
              <a:t>www.suvagcenter.ru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endParaRPr lang="ru-RU" sz="8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332122"/>
              </p:ext>
            </p:extLst>
          </p:nvPr>
        </p:nvGraphicFramePr>
        <p:xfrm>
          <a:off x="214311" y="2143125"/>
          <a:ext cx="8572530" cy="1854518"/>
        </p:xfrm>
        <a:graphic>
          <a:graphicData uri="http://schemas.openxmlformats.org/drawingml/2006/table">
            <a:tbl>
              <a:tblPr/>
              <a:tblGrid>
                <a:gridCol w="4286265"/>
                <a:gridCol w="4286265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Цифров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ая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модульн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ая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систему для работы с текстом и управления различными компонентами информационного пространства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Канада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)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Цифров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ая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модульн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ая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систему для работы с текстом и управления различными компонентами информационного пространства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Германия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)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0" y="1000108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зрения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9" name="Рисунок 18" descr="Безымянный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48" y="3071810"/>
            <a:ext cx="3786214" cy="2381250"/>
          </a:xfrm>
          <a:prstGeom prst="rect">
            <a:avLst/>
          </a:prstGeom>
        </p:spPr>
      </p:pic>
      <p:pic>
        <p:nvPicPr>
          <p:cNvPr id="20" name="Picture 8" descr="https://encrypted-tbn0.gstatic.com/images?q=tbn:ANd9GcR7CB9VzbKdIdp3EpgSKb0PABGcXdE182uEXtEdlwRrccsKKpo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06246" y="214290"/>
            <a:ext cx="1437754" cy="714356"/>
          </a:xfrm>
          <a:prstGeom prst="rect">
            <a:avLst/>
          </a:prstGeom>
          <a:noFill/>
        </p:spPr>
      </p:pic>
      <p:pic>
        <p:nvPicPr>
          <p:cNvPr id="22530" name="Picture 2" descr="veo_Basis_fron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62" y="3071811"/>
            <a:ext cx="2448271" cy="2415584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6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809875" y="6356350"/>
            <a:ext cx="63341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tx1"/>
                </a:solidFill>
              </a:rPr>
              <a:t>Тел.: (495) 790-73-99, (495) 695-41-34 , бесплатная линия: 8 (800) 700-73-99, </a:t>
            </a:r>
            <a:r>
              <a:rPr lang="ru-RU" sz="800" dirty="0" err="1" smtClean="0">
                <a:solidFill>
                  <a:schemeClr val="tx1"/>
                </a:solidFill>
              </a:rPr>
              <a:t>e-mail</a:t>
            </a:r>
            <a:r>
              <a:rPr lang="ru-RU" sz="800" dirty="0" smtClean="0">
                <a:solidFill>
                  <a:schemeClr val="tx1"/>
                </a:solidFill>
              </a:rPr>
              <a:t>: </a:t>
            </a:r>
            <a:r>
              <a:rPr lang="ru-RU" sz="800" dirty="0" err="1" smtClean="0">
                <a:solidFill>
                  <a:schemeClr val="tx1"/>
                </a:solidFill>
              </a:rPr>
              <a:t>suvag@list.ru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ru-RU" sz="800" dirty="0" err="1" smtClean="0">
                <a:solidFill>
                  <a:schemeClr val="tx1"/>
                </a:solidFill>
              </a:rPr>
              <a:t>www.suvagcenter.ru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endParaRPr lang="ru-RU" sz="8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295662"/>
              </p:ext>
            </p:extLst>
          </p:nvPr>
        </p:nvGraphicFramePr>
        <p:xfrm>
          <a:off x="214311" y="2143125"/>
          <a:ext cx="8572530" cy="1854518"/>
        </p:xfrm>
        <a:graphic>
          <a:graphicData uri="http://schemas.openxmlformats.org/drawingml/2006/table">
            <a:tbl>
              <a:tblPr/>
              <a:tblGrid>
                <a:gridCol w="4286265"/>
                <a:gridCol w="4286265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+mn-ea"/>
                          <a:cs typeface="Arial" charset="0"/>
                        </a:rPr>
                        <a:t>Портативный учебный комплекс для работы с текстом и управления различными компонентами информационно–образовательной среды в комплекте с комплексной программой реабилитации детей  </a:t>
                      </a:r>
                      <a:r>
                        <a:rPr kumimoji="0" lang="ru-RU" sz="11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+mn-ea"/>
                          <a:cs typeface="Arial" charset="0"/>
                        </a:rPr>
                        <a:t>Readit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1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+mn-ea"/>
                          <a:cs typeface="Arial" charset="0"/>
                        </a:rPr>
                        <a:t>Air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+mn-ea"/>
                          <a:cs typeface="Arial" charset="0"/>
                        </a:rPr>
                        <a:t>,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Многофункциональный портативный сканер для работы с текстами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США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)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19" name="Picture 3" descr="Z:\Обмен\Cардана\2012\Для каталога\Слепые\mac-zoomex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857496"/>
            <a:ext cx="388717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1000108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зрения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" name="Picture 8" descr="https://encrypted-tbn0.gstatic.com/images?q=tbn:ANd9GcR7CB9VzbKdIdp3EpgSKb0PABGcXdE182uEXtEdlwRrccsKKpo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06246" y="214290"/>
            <a:ext cx="1437754" cy="714356"/>
          </a:xfrm>
          <a:prstGeom prst="rect">
            <a:avLst/>
          </a:prstGeom>
          <a:noFill/>
        </p:spPr>
      </p:pic>
      <p:pic>
        <p:nvPicPr>
          <p:cNvPr id="21506" name="Picture 2" descr="readit_air_macbook_w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6" y="3356992"/>
            <a:ext cx="3681412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809875" y="6356350"/>
            <a:ext cx="63341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800" dirty="0" smtClean="0">
                <a:solidFill>
                  <a:schemeClr val="tx1"/>
                </a:solidFill>
              </a:rPr>
              <a:t>Тел.: (495) 790-73-99, (495) 695-41-34 , бесплатная линия: 8 (800) 700-73-99, </a:t>
            </a:r>
            <a:r>
              <a:rPr lang="ru-RU" sz="800" dirty="0" err="1" smtClean="0">
                <a:solidFill>
                  <a:schemeClr val="tx1"/>
                </a:solidFill>
              </a:rPr>
              <a:t>e-mail</a:t>
            </a:r>
            <a:r>
              <a:rPr lang="ru-RU" sz="800" dirty="0" smtClean="0">
                <a:solidFill>
                  <a:schemeClr val="tx1"/>
                </a:solidFill>
              </a:rPr>
              <a:t>: </a:t>
            </a:r>
            <a:r>
              <a:rPr lang="ru-RU" sz="800" dirty="0" err="1" smtClean="0">
                <a:solidFill>
                  <a:schemeClr val="tx1"/>
                </a:solidFill>
              </a:rPr>
              <a:t>suvag@list.ru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ru-RU" sz="800" dirty="0" err="1" smtClean="0">
                <a:solidFill>
                  <a:schemeClr val="tx1"/>
                </a:solidFill>
              </a:rPr>
              <a:t>www.suvagcenter.ru</a:t>
            </a:r>
            <a:r>
              <a:rPr lang="ru-RU" sz="800" dirty="0" smtClean="0">
                <a:solidFill>
                  <a:schemeClr val="tx1"/>
                </a:solidFill>
              </a:rPr>
              <a:t> </a:t>
            </a:r>
            <a:endParaRPr lang="ru-RU" sz="8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5308"/>
              </p:ext>
            </p:extLst>
          </p:nvPr>
        </p:nvGraphicFramePr>
        <p:xfrm>
          <a:off x="214313" y="2143125"/>
          <a:ext cx="8643966" cy="1725613"/>
        </p:xfrm>
        <a:graphic>
          <a:graphicData uri="http://schemas.openxmlformats.org/drawingml/2006/table">
            <a:tbl>
              <a:tblPr/>
              <a:tblGrid>
                <a:gridCol w="2881322"/>
                <a:gridCol w="2881322"/>
                <a:gridCol w="2881322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Цифровой комплекс для чтения книг, газет и журналов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США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)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Портативный цифровой видеоувеличитель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Брайлевский дисплей с беспроводной технологией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Bluetooth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(40 ячеек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Канада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)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18" name="Picture 2" descr="Z:\Обмен\Cардана\2012\Для каталога\Слепые\eyepalsolo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2910" y="3143248"/>
            <a:ext cx="1928826" cy="285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4" descr="Z:\Обмен\Cардана\2012\Для каталога\Слепые\SmartView Versa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57554" y="2965906"/>
            <a:ext cx="2268820" cy="160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7" descr="Z:\Обмен\Cардана\2012\Для каталога\Слепые\brailliant 32.t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39969" y="3571876"/>
            <a:ext cx="3104031" cy="103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1000108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зрения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" name="Picture 8" descr="https://encrypted-tbn0.gstatic.com/images?q=tbn:ANd9GcR7CB9VzbKdIdp3EpgSKb0PABGcXdE182uEXtEdlwRrccsKKpoo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572396" y="214290"/>
            <a:ext cx="1437754" cy="714356"/>
          </a:xfrm>
          <a:prstGeom prst="rect">
            <a:avLst/>
          </a:prstGeom>
          <a:noFill/>
        </p:spPr>
      </p:pic>
      <p:pic>
        <p:nvPicPr>
          <p:cNvPr id="1026" name="Picture 2" descr="ma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919" y="4582980"/>
            <a:ext cx="1858962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0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786314" y="6215082"/>
            <a:ext cx="2895600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/>
              <a:t>Тел.: (495) 790-73-99, (495) 695-41-34 , бесплатная линия: 8 (800) 700-73-99, </a:t>
            </a:r>
            <a:r>
              <a:rPr lang="ru-RU" dirty="0" err="1" smtClean="0"/>
              <a:t>e-mail</a:t>
            </a:r>
            <a:r>
              <a:rPr lang="ru-RU" dirty="0" smtClean="0"/>
              <a:t>: </a:t>
            </a:r>
            <a:r>
              <a:rPr lang="ru-RU" dirty="0" err="1" smtClean="0"/>
              <a:t>suvag@list.ru</a:t>
            </a:r>
            <a:r>
              <a:rPr lang="ru-RU" dirty="0" smtClean="0"/>
              <a:t>, </a:t>
            </a:r>
            <a:r>
              <a:rPr lang="ru-RU" dirty="0" err="1" smtClean="0"/>
              <a:t>www.suvagcenter.ru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13" y="2357438"/>
          <a:ext cx="8929687" cy="1901952"/>
        </p:xfrm>
        <a:graphic>
          <a:graphicData uri="http://schemas.openxmlformats.org/drawingml/2006/table">
            <a:tbl>
              <a:tblPr/>
              <a:tblGrid>
                <a:gridCol w="3424738"/>
                <a:gridCol w="5504949"/>
              </a:tblGrid>
              <a:tr h="121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Универсальное цифровое  устройство для чтения, прослушивания и управления  различными компонентами информационного пространства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Канада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)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Универсальный цифровой планшет для обучения детей с ограниченными возможностями здоровья в комплекте с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брайлевским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принтером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(Нидерланды)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42" name="Picture 3" descr="Z:\Обмен\Cардана\2012\Для каталога\Слепые\Victor Reader Stream.t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1538" y="3714752"/>
            <a:ext cx="121126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1142984"/>
            <a:ext cx="9144000" cy="1143008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  <a:alpha val="0"/>
                </a:schemeClr>
              </a:gs>
              <a:gs pos="39999">
                <a:schemeClr val="accent6">
                  <a:lumMod val="60000"/>
                  <a:lumOff val="40000"/>
                  <a:alpha val="0"/>
                </a:schemeClr>
              </a:gs>
              <a:gs pos="70000">
                <a:schemeClr val="accent6">
                  <a:lumMod val="75000"/>
                  <a:alpha val="67000"/>
                </a:schemeClr>
              </a:gs>
              <a:gs pos="100000">
                <a:srgbClr val="FF0000">
                  <a:alpha val="60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 smtClean="0">
                <a:latin typeface="+mn-lt"/>
              </a:rPr>
              <a:t>Оборудование для организации учебного пространства лиц с нарушениями зрения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87398" name="Picture 6" descr="http://www.irie-at.com/files/irie/styles/products_main/public/products/Package_BasicTactileGraphic3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286124"/>
            <a:ext cx="4286280" cy="2857520"/>
          </a:xfrm>
          <a:prstGeom prst="rect">
            <a:avLst/>
          </a:prstGeom>
          <a:noFill/>
        </p:spPr>
      </p:pic>
      <p:pic>
        <p:nvPicPr>
          <p:cNvPr id="187400" name="Picture 8" descr="https://encrypted-tbn0.gstatic.com/images?q=tbn:ANd9GcR7CB9VzbKdIdp3EpgSKb0PABGcXdE182uEXtEdlwRrccsKKpoo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706246" y="214290"/>
            <a:ext cx="1437754" cy="714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/>
              <a:t>Электронная трость для  слепых </a:t>
            </a:r>
            <a:r>
              <a:rPr lang="ru-RU" sz="1800" b="1" dirty="0" err="1"/>
              <a:t>iSonic</a:t>
            </a:r>
            <a:r>
              <a:rPr lang="ru-RU" sz="1800" b="1" dirty="0"/>
              <a:t> «Инфракрасный помощник»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/>
              <a:t>Специализированный комплект </a:t>
            </a:r>
            <a:r>
              <a:rPr lang="ru-RU" sz="1800" b="1" dirty="0" err="1" smtClean="0"/>
              <a:t>покрытий«Desmopan</a:t>
            </a:r>
            <a:endParaRPr lang="ru-RU" dirty="0"/>
          </a:p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1938337" cy="4475162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f1.ds-russia.ru/u_dirs/085/85706/3f9c7c7f4172dc461337ebdb27518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4480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46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Термический</Template>
  <TotalTime>236</TotalTime>
  <Words>1614</Words>
  <Application>Microsoft Office PowerPoint</Application>
  <PresentationFormat>Экран (4:3)</PresentationFormat>
  <Paragraphs>169</Paragraphs>
  <Slides>27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Thermal</vt:lpstr>
      <vt:lpstr>Точечный рисунок</vt:lpstr>
      <vt:lpstr> Автономная некоммерческая организация  «Научно-методический центр образования, воспитания и социальной  защиты детей и молодежи «СУВАГ» </vt:lpstr>
      <vt:lpstr>Материально-техническое оснащение организации образовательного процесса  для  удовлетворения особых образовательных потребностей детей с ограниченными возможностями здоровья и детей-инвалидов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ТАКТИЛЬНЫЕ И  ЗНАКОВЫЕ СРЕДСТВА ИНФОРМАЦИИ </vt:lpstr>
      <vt:lpstr>ТАКТИЛЬНЫЕ И  ЗНАКОВЫЕ СРЕДСТВА ИНФОРМАЦИИ</vt:lpstr>
      <vt:lpstr>Презентация PowerPoint</vt:lpstr>
      <vt:lpstr>ТАКТИЛЬНЫЕ НАПОЛЬНЫЕ ПОКРЫТИЯ-УКАЗАТЕЛИ .ТЕХНОЛОГИЯ SESAMONET</vt:lpstr>
      <vt:lpstr>Презентация PowerPoint</vt:lpstr>
      <vt:lpstr>Презентация PowerPoint</vt:lpstr>
      <vt:lpstr>МУЛЬТИМЕДИЙНЫЕ И ТАКТИЛЬНО-ГРАФИЧЕСКИЕ ПЛАНЫ-СХЕМЫ </vt:lpstr>
      <vt:lpstr>Презентация PowerPoint</vt:lpstr>
      <vt:lpstr>Презентация PowerPoint</vt:lpstr>
      <vt:lpstr>Презентация PowerPoint</vt:lpstr>
      <vt:lpstr>Мобильные пандусы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Рекомендуемые комплекты оборудования для  организации учебно-воспитательной  и коррекционно-реабилитационной работы с детьми с ограниченными возможностями здоровья (для всех категорий детей с  ограниченными возможностями здоровья и детей-инвалидов)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Автономная некоммерческая организация  «Научно-методический центр образования, воспитания и социальной  защиты детей и молодежи «СУВАГ»</dc:title>
  <dc:creator>User</dc:creator>
  <cp:lastModifiedBy>User-PC</cp:lastModifiedBy>
  <cp:revision>20</cp:revision>
  <cp:lastPrinted>2014-09-10T12:38:08Z</cp:lastPrinted>
  <dcterms:created xsi:type="dcterms:W3CDTF">2014-08-18T08:43:39Z</dcterms:created>
  <dcterms:modified xsi:type="dcterms:W3CDTF">2015-07-23T12:10:31Z</dcterms:modified>
</cp:coreProperties>
</file>